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297" r:id="rId3"/>
    <p:sldId id="298" r:id="rId4"/>
    <p:sldId id="299" r:id="rId5"/>
    <p:sldId id="315" r:id="rId6"/>
    <p:sldId id="386" r:id="rId7"/>
    <p:sldId id="388" r:id="rId8"/>
    <p:sldId id="389" r:id="rId9"/>
    <p:sldId id="390" r:id="rId10"/>
    <p:sldId id="391" r:id="rId11"/>
    <p:sldId id="394" r:id="rId12"/>
    <p:sldId id="395" r:id="rId13"/>
    <p:sldId id="392" r:id="rId14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74A01A-A467-4BDB-AFBB-AB85731CA5C4}" type="datetimeFigureOut">
              <a:rPr lang="es-BO" smtClean="0"/>
              <a:pPr/>
              <a:t>21/03/2011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B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227015-1624-473A-B927-BE85A262AC85}" type="slidenum">
              <a:rPr lang="es-BO" smtClean="0"/>
              <a:pPr/>
              <a:t>‹Nº›</a:t>
            </a:fld>
            <a:endParaRPr lang="es-B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54/la-investigacion/la-investigacion.s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1/adopca/adopca.s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857356" y="157161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14414" y="1142984"/>
            <a:ext cx="707236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b="1" i="1" u="sng" dirty="0" smtClean="0"/>
              <a:t>Lección  Dos </a:t>
            </a:r>
          </a:p>
          <a:p>
            <a:endParaRPr lang="es-BO" sz="2800" dirty="0" smtClean="0"/>
          </a:p>
          <a:p>
            <a:r>
              <a:rPr lang="es-BO" sz="1600" b="1" dirty="0" smtClean="0">
                <a:solidFill>
                  <a:schemeClr val="accent3"/>
                </a:solidFill>
              </a:rPr>
              <a:t>El proceso administrativo</a:t>
            </a:r>
          </a:p>
          <a:p>
            <a:r>
              <a:rPr lang="es-BO" sz="1600" dirty="0" smtClean="0"/>
              <a:t> </a:t>
            </a:r>
          </a:p>
          <a:p>
            <a:pPr algn="just"/>
            <a:r>
              <a:rPr lang="es-BO" sz="1600" dirty="0" smtClean="0"/>
              <a:t>Al final de la lección el alumno comprenderá cada fase que componen el proceso administrativo y de manera integral como contribuye en la eficiencia y eficacia de la organización</a:t>
            </a:r>
          </a:p>
          <a:p>
            <a:pPr algn="just"/>
            <a:endParaRPr lang="es-BO" sz="1600" b="1" i="1" u="sng" dirty="0" smtClean="0"/>
          </a:p>
          <a:p>
            <a:pPr algn="just"/>
            <a:endParaRPr lang="es-BO" sz="1600" dirty="0" smtClean="0"/>
          </a:p>
          <a:p>
            <a:pPr algn="just"/>
            <a:r>
              <a:rPr lang="es-BO" sz="1600" b="1" dirty="0" smtClean="0">
                <a:solidFill>
                  <a:schemeClr val="accent3"/>
                </a:solidFill>
              </a:rPr>
              <a:t>Planificación</a:t>
            </a:r>
          </a:p>
          <a:p>
            <a:pPr algn="just"/>
            <a:r>
              <a:rPr lang="es-BO" sz="1600" dirty="0" smtClean="0"/>
              <a:t> </a:t>
            </a:r>
          </a:p>
          <a:p>
            <a:pPr algn="just"/>
            <a:r>
              <a:rPr lang="es-BO" sz="1600" dirty="0" smtClean="0"/>
              <a:t>Al final de la lección el alumno será capaz de reconocer la importancia de implementar los procesos de planificación estratégica y operativa, comprender los conceptos de análisis FODA, para que sirven los objetivos, principios valores, misión y visión, estrategias competitivas de </a:t>
            </a:r>
            <a:r>
              <a:rPr lang="es-BO" sz="1600" dirty="0" err="1" smtClean="0"/>
              <a:t>Porter</a:t>
            </a:r>
            <a:endParaRPr lang="es-BO" sz="1600" dirty="0" smtClean="0"/>
          </a:p>
          <a:p>
            <a:pPr algn="just"/>
            <a:endParaRPr lang="es-BO" sz="1600" dirty="0" smtClean="0"/>
          </a:p>
          <a:p>
            <a:pPr algn="just">
              <a:buFontTx/>
              <a:buChar char="-"/>
            </a:pPr>
            <a:r>
              <a:rPr lang="es-BO" sz="1600" dirty="0" smtClean="0"/>
              <a:t>Concepto de planificación</a:t>
            </a:r>
          </a:p>
          <a:p>
            <a:pPr algn="just">
              <a:buFontTx/>
              <a:buChar char="-"/>
            </a:pPr>
            <a:r>
              <a:rPr lang="es-BO" sz="1600" dirty="0" smtClean="0"/>
              <a:t>Concepto de estrategia</a:t>
            </a:r>
          </a:p>
          <a:p>
            <a:pPr algn="just">
              <a:buFontTx/>
              <a:buChar char="-"/>
            </a:pPr>
            <a:r>
              <a:rPr lang="es-BO" sz="1600" dirty="0" smtClean="0"/>
              <a:t>Concepto de objetivos SMART</a:t>
            </a:r>
          </a:p>
          <a:p>
            <a:pPr algn="just">
              <a:buFontTx/>
              <a:buChar char="-"/>
            </a:pPr>
            <a:r>
              <a:rPr lang="es-BO" sz="1600" dirty="0" smtClean="0"/>
              <a:t>Concepto de misión</a:t>
            </a:r>
          </a:p>
          <a:p>
            <a:pPr algn="just">
              <a:buFontTx/>
              <a:buChar char="-"/>
            </a:pPr>
            <a:r>
              <a:rPr lang="es-BO" sz="1600" dirty="0" smtClean="0"/>
              <a:t>Concepto de visión</a:t>
            </a:r>
          </a:p>
          <a:p>
            <a:pPr algn="just"/>
            <a:endParaRPr lang="es-BO" dirty="0" smtClean="0"/>
          </a:p>
          <a:p>
            <a:pPr algn="just"/>
            <a:endParaRPr lang="es-BO" dirty="0" smtClean="0"/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85786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000100" y="1500174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b="1" i="1" dirty="0" smtClean="0"/>
              <a:t>Definición de la Misión</a:t>
            </a:r>
            <a:r>
              <a:rPr lang="es-BO" sz="2400" dirty="0" smtClean="0"/>
              <a:t> </a:t>
            </a:r>
          </a:p>
          <a:p>
            <a:endParaRPr lang="es-BO" dirty="0" smtClean="0"/>
          </a:p>
          <a:p>
            <a:pPr algn="just"/>
            <a:r>
              <a:rPr lang="es-BO" dirty="0" smtClean="0"/>
              <a:t>El modelo parte de la elaboración de la misión que no es sino la razón de ser de la organización, algunos autores van mucho más allá y establecen un concepto previo a la misión llamada Visión que significa hacia donde queremos llegar. </a:t>
            </a:r>
          </a:p>
          <a:p>
            <a:pPr algn="just"/>
            <a:endParaRPr lang="es-BO" dirty="0" smtClean="0"/>
          </a:p>
          <a:p>
            <a:pPr algn="just"/>
            <a:r>
              <a:rPr lang="es-BO" dirty="0" smtClean="0"/>
              <a:t>En el proceso de establecer la Misión se deben incluir a todos los Directivos o Líderes de las áreas funcionales, el éxito de la Administración Estratégica depende directamente de involucrar en este proceso a todo el grupo Directivo, es decir, debe ser un trabajo en equipo donde todos se comprometen e involucran en la Formulación de la Estrategia para facilitar posteriormente su Implantación.</a:t>
            </a:r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857224" y="1142984"/>
            <a:ext cx="76438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El Estratega debe ser el facilitador del trabajo en equipo y producir la sinergia necesaria para iniciar el Direccionamiento Estratégico. </a:t>
            </a:r>
          </a:p>
          <a:p>
            <a:endParaRPr lang="es-BO" b="1" dirty="0" smtClean="0"/>
          </a:p>
          <a:p>
            <a:r>
              <a:rPr lang="es-BO" b="1" dirty="0" smtClean="0"/>
              <a:t>La Misión de una Organización debe contener en lo posible los siguientes elementos:</a:t>
            </a:r>
          </a:p>
          <a:p>
            <a:endParaRPr lang="es-BO" b="1" dirty="0" smtClean="0"/>
          </a:p>
          <a:p>
            <a:r>
              <a:rPr lang="es-BO" i="1" dirty="0" smtClean="0"/>
              <a:t>1. </a:t>
            </a:r>
            <a:endParaRPr lang="es-BO" dirty="0" smtClean="0"/>
          </a:p>
          <a:p>
            <a:r>
              <a:rPr lang="es-BO" i="1" dirty="0" smtClean="0"/>
              <a:t>Clientes: ¿Quiénes son los clientes de la empresa? </a:t>
            </a:r>
            <a:endParaRPr lang="es-BO" dirty="0" smtClean="0"/>
          </a:p>
          <a:p>
            <a:r>
              <a:rPr lang="es-BO" i="1" dirty="0" smtClean="0"/>
              <a:t>2. </a:t>
            </a:r>
            <a:endParaRPr lang="es-BO" dirty="0" smtClean="0"/>
          </a:p>
          <a:p>
            <a:r>
              <a:rPr lang="es-BO" i="1" dirty="0" smtClean="0"/>
              <a:t>Productos o Servicios: ¿Cuáles son los principales productos o servicios de la </a:t>
            </a:r>
            <a:endParaRPr lang="es-BO" dirty="0" smtClean="0"/>
          </a:p>
          <a:p>
            <a:r>
              <a:rPr lang="es-BO" i="1" dirty="0" smtClean="0"/>
              <a:t>empresa? </a:t>
            </a:r>
            <a:endParaRPr lang="es-BO" dirty="0" smtClean="0"/>
          </a:p>
          <a:p>
            <a:r>
              <a:rPr lang="es-BO" i="1" dirty="0" smtClean="0"/>
              <a:t>3. </a:t>
            </a:r>
            <a:endParaRPr lang="es-BO" dirty="0" smtClean="0"/>
          </a:p>
          <a:p>
            <a:r>
              <a:rPr lang="es-BO" i="1" dirty="0" smtClean="0"/>
              <a:t>Mercados: ¿Dónde compite la empresa? </a:t>
            </a:r>
            <a:endParaRPr lang="es-BO" dirty="0" smtClean="0"/>
          </a:p>
          <a:p>
            <a:r>
              <a:rPr lang="es-BO" i="1" dirty="0" smtClean="0"/>
              <a:t>4. </a:t>
            </a:r>
            <a:endParaRPr lang="es-BO" dirty="0" smtClean="0"/>
          </a:p>
          <a:p>
            <a:r>
              <a:rPr lang="es-BO" i="1" dirty="0" smtClean="0"/>
              <a:t>Tecnología: ¿Es la tecnología un interés primordial de la empresa? </a:t>
            </a:r>
            <a:endParaRPr lang="es-BO" dirty="0" smtClean="0"/>
          </a:p>
          <a:p>
            <a:r>
              <a:rPr lang="es-BO" i="1" dirty="0" smtClean="0"/>
              <a:t>5. </a:t>
            </a:r>
            <a:endParaRPr lang="es-BO" dirty="0" smtClean="0"/>
          </a:p>
          <a:p>
            <a:r>
              <a:rPr lang="es-BO" i="1" dirty="0" smtClean="0"/>
              <a:t>Interés por la supervivencia, el crecimiento y la rentabilidad: ¿Trata la empresa de </a:t>
            </a:r>
            <a:endParaRPr lang="es-BO" dirty="0" smtClean="0"/>
          </a:p>
          <a:p>
            <a:r>
              <a:rPr lang="es-BO" i="1" dirty="0" smtClean="0"/>
              <a:t>alcanzar objetivos económicos? </a:t>
            </a:r>
            <a:endParaRPr lang="es-BO" dirty="0" smtClean="0"/>
          </a:p>
          <a:p>
            <a:endParaRPr lang="es-BO" dirty="0" smtClean="0"/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857224" y="1428736"/>
            <a:ext cx="750099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i="1" dirty="0" smtClean="0"/>
              <a:t>6. </a:t>
            </a:r>
            <a:endParaRPr lang="es-BO" dirty="0" smtClean="0"/>
          </a:p>
          <a:p>
            <a:r>
              <a:rPr lang="es-BO" i="1" dirty="0" smtClean="0"/>
              <a:t>Filosofía: ¿Cuáles son las creencias, valores, aspiraciones y prioridades filosóficas </a:t>
            </a:r>
            <a:endParaRPr lang="es-BO" dirty="0" smtClean="0"/>
          </a:p>
          <a:p>
            <a:r>
              <a:rPr lang="es-BO" i="1" dirty="0" smtClean="0"/>
              <a:t>fundamentales de la empresa? </a:t>
            </a:r>
            <a:endParaRPr lang="es-BO" dirty="0" smtClean="0"/>
          </a:p>
          <a:p>
            <a:r>
              <a:rPr lang="es-BO" i="1" dirty="0" smtClean="0"/>
              <a:t>7. </a:t>
            </a:r>
            <a:endParaRPr lang="es-BO" dirty="0" smtClean="0"/>
          </a:p>
          <a:p>
            <a:r>
              <a:rPr lang="es-BO" i="1" dirty="0" smtClean="0"/>
              <a:t>Conceptos de sí misma: ¿ Cuál es la competencia distintiva de la empresa o su </a:t>
            </a:r>
            <a:endParaRPr lang="es-BO" dirty="0" smtClean="0"/>
          </a:p>
          <a:p>
            <a:r>
              <a:rPr lang="es-BO" i="1" dirty="0" smtClean="0"/>
              <a:t>principal ventaja competitiva? </a:t>
            </a:r>
            <a:endParaRPr lang="es-BO" dirty="0" smtClean="0"/>
          </a:p>
          <a:p>
            <a:r>
              <a:rPr lang="es-BO" i="1" dirty="0" smtClean="0"/>
              <a:t>8. </a:t>
            </a:r>
            <a:endParaRPr lang="es-BO" dirty="0" smtClean="0"/>
          </a:p>
          <a:p>
            <a:r>
              <a:rPr lang="es-BO" i="1" dirty="0" smtClean="0"/>
              <a:t>Interés por la imagen pública: ¿Se preocupa la empresa por asuntos sociales, </a:t>
            </a:r>
            <a:endParaRPr lang="es-BO" dirty="0" smtClean="0"/>
          </a:p>
          <a:p>
            <a:r>
              <a:rPr lang="es-BO" i="1" dirty="0" smtClean="0"/>
              <a:t>comunitarios y ambientales? </a:t>
            </a:r>
            <a:endParaRPr lang="es-BO" dirty="0" smtClean="0"/>
          </a:p>
          <a:p>
            <a:r>
              <a:rPr lang="es-BO" dirty="0" smtClean="0"/>
              <a:t>9. </a:t>
            </a:r>
          </a:p>
          <a:p>
            <a:r>
              <a:rPr lang="es-BO" i="1" dirty="0" smtClean="0"/>
              <a:t>Interés por los empleados: ¿Se considera que los empleados son un activo valioso </a:t>
            </a:r>
            <a:endParaRPr lang="es-BO" dirty="0" smtClean="0"/>
          </a:p>
          <a:p>
            <a:r>
              <a:rPr lang="es-BO" i="1" dirty="0" smtClean="0"/>
              <a:t>de la empresa?</a:t>
            </a:r>
          </a:p>
          <a:p>
            <a:endParaRPr lang="es-BO" i="1" dirty="0" smtClean="0"/>
          </a:p>
          <a:p>
            <a:endParaRPr lang="es-BO" i="1" dirty="0" smtClean="0"/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857224" y="157161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000" dirty="0" smtClean="0"/>
              <a:t>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928662" y="1210300"/>
            <a:ext cx="7572428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 smtClean="0"/>
          </a:p>
          <a:p>
            <a:r>
              <a:rPr lang="es-BO" sz="2800" dirty="0" smtClean="0"/>
              <a:t>Visión</a:t>
            </a:r>
          </a:p>
          <a:p>
            <a:endParaRPr lang="es-BO" dirty="0" smtClean="0"/>
          </a:p>
          <a:p>
            <a:pPr algn="just"/>
            <a:r>
              <a:rPr lang="es-BO" dirty="0" smtClean="0"/>
              <a:t>Se refiere a lo que la empresa quiere crear, la imagen futura de la organización. </a:t>
            </a:r>
          </a:p>
          <a:p>
            <a:pPr algn="just"/>
            <a:r>
              <a:rPr lang="es-BO" dirty="0" smtClean="0"/>
              <a:t>La visión es creada por la persona encargada de dirigir la empresa, y quien tiene que valorar e incluir en su análisis muchas de las aspiraciones de los agentes que componen la organización, tanto internos como externos. </a:t>
            </a:r>
          </a:p>
          <a:p>
            <a:pPr algn="just"/>
            <a:endParaRPr lang="es-BO" dirty="0" smtClean="0"/>
          </a:p>
          <a:p>
            <a:pPr algn="just"/>
            <a:r>
              <a:rPr lang="es-BO" dirty="0" smtClean="0"/>
              <a:t>La visión se realiza formulando una imagen ideal del proyecto y poniéndola por escrito, a fin de crear el sueño (compartido por todos los que tomen parte en la iniciativa) de lo que debe ser en el futuro la empresa. </a:t>
            </a:r>
          </a:p>
          <a:p>
            <a:pPr algn="just"/>
            <a:endParaRPr lang="es-BO" dirty="0" smtClean="0"/>
          </a:p>
          <a:p>
            <a:pPr algn="just"/>
            <a:r>
              <a:rPr lang="es-BO" dirty="0" smtClean="0"/>
              <a:t>Una vez que se tiene definida la visión de la empresa, todas las acciones se fijan en este punto y las decisiones y dudas se aclaran con mayor facilidad. Todo miembro que conozca bien la visión de la empresa, puede tomar decisiones acorde con ésta. </a:t>
            </a:r>
          </a:p>
          <a:p>
            <a:pPr algn="just"/>
            <a:endParaRPr lang="es-BO" dirty="0" smtClean="0"/>
          </a:p>
          <a:p>
            <a:pPr algn="just"/>
            <a:endParaRPr lang="es-BO" dirty="0" smtClean="0"/>
          </a:p>
          <a:p>
            <a:pPr algn="just"/>
            <a:r>
              <a:rPr lang="es-BO" sz="900" dirty="0" smtClean="0"/>
              <a:t>http://www.trabajo.com.mx/vision_de_una_empresa.htm</a:t>
            </a:r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42844" y="1428736"/>
            <a:ext cx="9001156" cy="58785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BO" sz="3200" b="1" dirty="0" smtClean="0"/>
              <a:t>Proceso Administrativo</a:t>
            </a:r>
          </a:p>
          <a:p>
            <a:endParaRPr lang="es-BO" dirty="0"/>
          </a:p>
          <a:p>
            <a:r>
              <a:rPr lang="es-BO" sz="2800" dirty="0" smtClean="0"/>
              <a:t>Es el conjunto de actividades que la empresa realiza para manejarla de manera exitosa.</a:t>
            </a:r>
          </a:p>
          <a:p>
            <a:endParaRPr lang="es-BO" sz="2800" dirty="0"/>
          </a:p>
          <a:p>
            <a:r>
              <a:rPr lang="es-BO" sz="2800" dirty="0" smtClean="0"/>
              <a:t>Sirve para administrar la empresa de manera metódica</a:t>
            </a:r>
          </a:p>
          <a:p>
            <a:endParaRPr lang="es-BO" sz="2800" dirty="0"/>
          </a:p>
          <a:p>
            <a:r>
              <a:rPr lang="es-BO" sz="2800" dirty="0" smtClean="0"/>
              <a:t>Las fases del proceso administrativo son:</a:t>
            </a:r>
          </a:p>
          <a:p>
            <a:endParaRPr lang="es-BO" sz="2800" dirty="0"/>
          </a:p>
          <a:p>
            <a:r>
              <a:rPr lang="es-BO" sz="2800" dirty="0" smtClean="0"/>
              <a:t>Planeación</a:t>
            </a:r>
          </a:p>
          <a:p>
            <a:r>
              <a:rPr lang="es-BO" sz="2800" dirty="0" smtClean="0"/>
              <a:t>Organización</a:t>
            </a:r>
          </a:p>
          <a:p>
            <a:r>
              <a:rPr lang="es-BO" sz="2800" dirty="0" smtClean="0"/>
              <a:t>Dirección </a:t>
            </a:r>
          </a:p>
          <a:p>
            <a:r>
              <a:rPr lang="es-BO" sz="2800" dirty="0" smtClean="0"/>
              <a:t>Control</a:t>
            </a:r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0" y="1214422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b="1" dirty="0" smtClean="0"/>
              <a:t>Planeación</a:t>
            </a:r>
          </a:p>
          <a:p>
            <a:r>
              <a:rPr lang="es-BO" sz="2400" dirty="0" smtClean="0"/>
              <a:t>Es la base del proceso administrativo ya que de esta fase se desprenden todas las actividades del proceso.</a:t>
            </a:r>
          </a:p>
          <a:p>
            <a:endParaRPr lang="es-BO" sz="2400" dirty="0" smtClean="0"/>
          </a:p>
          <a:p>
            <a:r>
              <a:rPr lang="es-BO" sz="2400" dirty="0" smtClean="0"/>
              <a:t>Para que la planeación tenga alta probabilidad de éxito debe ser realista y concreto</a:t>
            </a:r>
          </a:p>
          <a:p>
            <a:r>
              <a:rPr lang="es-BO" sz="2400" dirty="0" smtClean="0"/>
              <a:t> </a:t>
            </a:r>
          </a:p>
          <a:p>
            <a:r>
              <a:rPr lang="es-BO" sz="2400" dirty="0" smtClean="0"/>
              <a:t>Las fases de la planeación son:</a:t>
            </a:r>
          </a:p>
          <a:p>
            <a:endParaRPr lang="es-BO" sz="24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sz="2400" dirty="0" smtClean="0"/>
              <a:t>Análisis de oportunidades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sz="2400" dirty="0" smtClean="0"/>
              <a:t>Establecimiento de metas SMART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sz="2400" dirty="0" smtClean="0"/>
              <a:t>Formulación de los planes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sz="2400" dirty="0" smtClean="0"/>
              <a:t>Generación de programas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sz="2400" dirty="0" smtClean="0"/>
              <a:t>Evaluación de los planes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MX" sz="2400" dirty="0" smtClean="0"/>
              <a:t>Establecimiento de acciones correctivas</a:t>
            </a:r>
            <a:endParaRPr lang="es-ES" sz="2400" dirty="0" smtClean="0"/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714348" y="1571612"/>
            <a:ext cx="80010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b="1" dirty="0" smtClean="0"/>
              <a:t>Organización:</a:t>
            </a:r>
          </a:p>
          <a:p>
            <a:endParaRPr lang="es-BO" sz="2800" dirty="0" smtClean="0"/>
          </a:p>
          <a:p>
            <a:pPr algn="just"/>
            <a:r>
              <a:rPr lang="es-BO" sz="2800" dirty="0" smtClean="0"/>
              <a:t>Es el ordenamiento de los recursos humanos, materiales y técnicos de la empresa para facilitar el logro de los objetivos</a:t>
            </a:r>
          </a:p>
          <a:p>
            <a:pPr algn="just"/>
            <a:endParaRPr lang="es-BO" sz="2800" dirty="0" smtClean="0"/>
          </a:p>
          <a:p>
            <a:pPr algn="just"/>
            <a:r>
              <a:rPr lang="es-BO" sz="2800" dirty="0" smtClean="0"/>
              <a:t>Organización del tiempo</a:t>
            </a:r>
          </a:p>
          <a:p>
            <a:pPr algn="just"/>
            <a:r>
              <a:rPr lang="es-BO" sz="2800" dirty="0" smtClean="0"/>
              <a:t>Organización del área del trabajo</a:t>
            </a:r>
          </a:p>
          <a:p>
            <a:pPr algn="just"/>
            <a:r>
              <a:rPr lang="es-BO" sz="2800" dirty="0" smtClean="0"/>
              <a:t>Organización del capital humano</a:t>
            </a:r>
          </a:p>
          <a:p>
            <a:pPr algn="just"/>
            <a:r>
              <a:rPr lang="es-BO" sz="2800" dirty="0" smtClean="0"/>
              <a:t>Organización de los recursos Materiales y Técnicos</a:t>
            </a:r>
          </a:p>
          <a:p>
            <a:pPr algn="just"/>
            <a:endParaRPr lang="es-BO" sz="2800" dirty="0" smtClean="0"/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1214414" y="1500174"/>
            <a:ext cx="6643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3600" b="1" dirty="0" smtClean="0"/>
              <a:t>Dirección:</a:t>
            </a:r>
          </a:p>
          <a:p>
            <a:endParaRPr lang="es-BO" sz="3600" dirty="0" smtClean="0"/>
          </a:p>
          <a:p>
            <a:pPr algn="just"/>
            <a:r>
              <a:rPr lang="es-BO" sz="3600" dirty="0" smtClean="0"/>
              <a:t>Es el proceso mediante el cual se coordina y asesora a las personas para que cumplan con sus responsabilidades para lograr el cumplimiento de los objetivos directivos</a:t>
            </a:r>
            <a:endParaRPr lang="es-B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142976" y="1785926"/>
            <a:ext cx="62865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b="1" dirty="0" smtClean="0"/>
              <a:t>Control:</a:t>
            </a:r>
          </a:p>
          <a:p>
            <a:endParaRPr lang="es-BO" sz="2800" dirty="0" smtClean="0"/>
          </a:p>
          <a:p>
            <a:r>
              <a:rPr lang="es-BO" sz="2800" dirty="0" smtClean="0"/>
              <a:t>Es la comparación de resultados alcanzados con los presupuestado o prefijado.</a:t>
            </a:r>
          </a:p>
          <a:p>
            <a:endParaRPr lang="es-BO" sz="2800" dirty="0" smtClean="0"/>
          </a:p>
          <a:p>
            <a:pPr marL="342900" indent="-342900">
              <a:buAutoNum type="arabicPeriod"/>
            </a:pPr>
            <a:r>
              <a:rPr lang="es-BO" sz="2800" dirty="0" smtClean="0"/>
              <a:t>Tener las metas claras</a:t>
            </a:r>
          </a:p>
          <a:p>
            <a:pPr marL="342900" indent="-342900">
              <a:buAutoNum type="arabicPeriod"/>
            </a:pPr>
            <a:r>
              <a:rPr lang="es-BO" sz="2800" dirty="0" smtClean="0"/>
              <a:t>Identificación de los resultados</a:t>
            </a:r>
          </a:p>
          <a:p>
            <a:pPr marL="342900" indent="-342900">
              <a:buAutoNum type="arabicPeriod"/>
            </a:pPr>
            <a:r>
              <a:rPr lang="es-BO" sz="2800" dirty="0" smtClean="0"/>
              <a:t>Comparación presupuesto-resultados</a:t>
            </a:r>
          </a:p>
          <a:p>
            <a:pPr marL="342900" indent="-342900">
              <a:buAutoNum type="arabicPeriod"/>
            </a:pPr>
            <a:r>
              <a:rPr lang="es-BO" sz="2800" dirty="0" smtClean="0"/>
              <a:t>Corrección de desviaciones</a:t>
            </a:r>
            <a:endParaRPr lang="es-B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714348" y="1500174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3200" b="1" dirty="0" smtClean="0"/>
              <a:t>Planeación:</a:t>
            </a:r>
          </a:p>
          <a:p>
            <a:endParaRPr lang="es-BO" dirty="0" smtClean="0"/>
          </a:p>
          <a:p>
            <a:r>
              <a:rPr lang="es-BO" sz="2800" i="1" dirty="0" smtClean="0"/>
              <a:t>El establecimiento de los objetivos y selección de los cursos para lograrlos, basados en </a:t>
            </a:r>
            <a:r>
              <a:rPr lang="es-BO" sz="2800" i="1" dirty="0" smtClean="0">
                <a:hlinkClick r:id="rId3"/>
              </a:rPr>
              <a:t>la investigación</a:t>
            </a:r>
            <a:r>
              <a:rPr lang="es-BO" sz="2800" i="1" dirty="0" smtClean="0"/>
              <a:t> y elaboración de un esquema detallado que habrá de realizarse en un futuro.</a:t>
            </a:r>
          </a:p>
          <a:p>
            <a:endParaRPr lang="es-BO" dirty="0" smtClean="0"/>
          </a:p>
          <a:p>
            <a:endParaRPr lang="es-BO" dirty="0" smtClean="0"/>
          </a:p>
          <a:p>
            <a:endParaRPr lang="es-BO" dirty="0" smtClean="0"/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000100" y="1142984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2800" b="1" dirty="0" smtClean="0"/>
              <a:t>Estrategias</a:t>
            </a:r>
          </a:p>
          <a:p>
            <a:pPr algn="just"/>
            <a:endParaRPr lang="es-BO" dirty="0" smtClean="0"/>
          </a:p>
          <a:p>
            <a:pPr algn="just"/>
            <a:r>
              <a:rPr lang="es-BO" sz="2400" dirty="0" smtClean="0"/>
              <a:t>Tres definiciones denotan los usos más comunes del término estrategias:</a:t>
            </a:r>
          </a:p>
          <a:p>
            <a:pPr algn="just"/>
            <a:endParaRPr lang="es-BO" sz="2400" dirty="0" smtClean="0"/>
          </a:p>
          <a:p>
            <a:pPr algn="just"/>
            <a:r>
              <a:rPr lang="es-BO" sz="2400" dirty="0" smtClean="0"/>
              <a:t>1. Programas generales de acción y despliegue de recursos para obtener objetivos generales</a:t>
            </a:r>
          </a:p>
          <a:p>
            <a:pPr algn="just"/>
            <a:r>
              <a:rPr lang="es-BO" sz="2400" dirty="0" smtClean="0"/>
              <a:t>2. El programa de objetivos de una organización y sus cambia los recursos usados para lograr estos objetivos y las políticas que gobiernan la adquisición, uso y disposición de estos recursos y</a:t>
            </a:r>
          </a:p>
          <a:p>
            <a:pPr algn="just"/>
            <a:r>
              <a:rPr lang="es-BO" sz="2400" dirty="0" smtClean="0"/>
              <a:t>3. La determinación de los objetivos básicos a largo plazo de una empresa y la </a:t>
            </a:r>
            <a:r>
              <a:rPr lang="es-BO" sz="2400" dirty="0" smtClean="0">
                <a:hlinkClick r:id="rId3"/>
              </a:rPr>
              <a:t>adopción</a:t>
            </a:r>
            <a:r>
              <a:rPr lang="es-BO" sz="2400" dirty="0" smtClean="0"/>
              <a:t> de cursos de acción y asignación de recursos necesarios para lograr estas metas.</a:t>
            </a:r>
          </a:p>
          <a:p>
            <a:pPr algn="just"/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78579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71448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35745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071538" y="1285860"/>
            <a:ext cx="75724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b="1" dirty="0" smtClean="0"/>
              <a:t>Objetivos:</a:t>
            </a:r>
          </a:p>
          <a:p>
            <a:r>
              <a:rPr lang="es-BO" sz="2800" dirty="0" smtClean="0"/>
              <a:t>Determinación del lugar o estado donde quiero llegar</a:t>
            </a:r>
          </a:p>
          <a:p>
            <a:endParaRPr lang="es-BO" sz="2800" dirty="0" smtClean="0"/>
          </a:p>
          <a:p>
            <a:r>
              <a:rPr lang="es-BO" sz="2800" dirty="0" smtClean="0"/>
              <a:t>Para tener claro un objetivo debe de contar con 5 características que conforman la palabra SMART</a:t>
            </a:r>
          </a:p>
          <a:p>
            <a:endParaRPr lang="es-BO" sz="2800" dirty="0" smtClean="0"/>
          </a:p>
          <a:p>
            <a:r>
              <a:rPr lang="es-BO" sz="2800" dirty="0" smtClean="0">
                <a:solidFill>
                  <a:srgbClr val="FF0000"/>
                </a:solidFill>
              </a:rPr>
              <a:t>S</a:t>
            </a:r>
            <a:r>
              <a:rPr lang="es-BO" sz="2800" dirty="0" smtClean="0"/>
              <a:t> 			 Específico</a:t>
            </a:r>
          </a:p>
          <a:p>
            <a:r>
              <a:rPr lang="es-BO" sz="2800" dirty="0" smtClean="0">
                <a:solidFill>
                  <a:srgbClr val="FF0000"/>
                </a:solidFill>
              </a:rPr>
              <a:t>M</a:t>
            </a:r>
            <a:r>
              <a:rPr lang="es-BO" sz="2800" dirty="0" smtClean="0"/>
              <a:t> 			Medible</a:t>
            </a:r>
          </a:p>
          <a:p>
            <a:r>
              <a:rPr lang="es-BO" sz="2800" dirty="0" smtClean="0">
                <a:solidFill>
                  <a:srgbClr val="FF0000"/>
                </a:solidFill>
              </a:rPr>
              <a:t>A</a:t>
            </a:r>
            <a:r>
              <a:rPr lang="es-BO" sz="2800" dirty="0" smtClean="0"/>
              <a:t> 			Alcanzable</a:t>
            </a:r>
          </a:p>
          <a:p>
            <a:r>
              <a:rPr lang="es-BO" sz="2800" dirty="0" smtClean="0">
                <a:solidFill>
                  <a:srgbClr val="FF0000"/>
                </a:solidFill>
              </a:rPr>
              <a:t>R			</a:t>
            </a:r>
            <a:r>
              <a:rPr lang="es-BO" sz="2800" dirty="0" smtClean="0"/>
              <a:t> Reto</a:t>
            </a:r>
          </a:p>
          <a:p>
            <a:r>
              <a:rPr lang="es-BO" sz="2800" dirty="0" smtClean="0">
                <a:solidFill>
                  <a:srgbClr val="FF0000"/>
                </a:solidFill>
              </a:rPr>
              <a:t>T			 </a:t>
            </a:r>
            <a:r>
              <a:rPr lang="es-BO" sz="2800" dirty="0" smtClean="0"/>
              <a:t>Tiempo</a:t>
            </a:r>
            <a:endParaRPr lang="es-B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4076</TotalTime>
  <Words>822</Words>
  <Application>Microsoft Office PowerPoint</Application>
  <PresentationFormat>Presentación en pantalla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Metro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MEXICAN</dc:creator>
  <cp:lastModifiedBy>MEXICAN</cp:lastModifiedBy>
  <cp:revision>104</cp:revision>
  <dcterms:created xsi:type="dcterms:W3CDTF">2011-03-13T20:02:56Z</dcterms:created>
  <dcterms:modified xsi:type="dcterms:W3CDTF">2011-03-21T17:45:15Z</dcterms:modified>
</cp:coreProperties>
</file>